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317" r:id="rId4"/>
    <p:sldId id="316" r:id="rId5"/>
    <p:sldId id="259" r:id="rId6"/>
    <p:sldId id="269" r:id="rId7"/>
    <p:sldId id="270" r:id="rId8"/>
    <p:sldId id="271" r:id="rId9"/>
    <p:sldId id="318" r:id="rId10"/>
    <p:sldId id="319" r:id="rId11"/>
    <p:sldId id="274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9ED4"/>
    <a:srgbClr val="9EBC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25" autoAdjust="0"/>
    <p:restoredTop sz="69823" autoAdjust="0"/>
  </p:normalViewPr>
  <p:slideViewPr>
    <p:cSldViewPr snapToGrid="0">
      <p:cViewPr varScale="1">
        <p:scale>
          <a:sx n="50" d="100"/>
          <a:sy n="50" d="100"/>
        </p:scale>
        <p:origin x="36" y="612"/>
      </p:cViewPr>
      <p:guideLst>
        <p:guide orient="horz" pos="2106"/>
        <p:guide pos="3904"/>
        <p:guide orient="horz" pos="51"/>
        <p:guide orient="horz" pos="4256"/>
        <p:guide pos="72"/>
        <p:guide pos="7600"/>
        <p:guide orient="horz" pos="119"/>
        <p:guide orient="horz" pos="216"/>
        <p:guide orient="horz" pos="4200"/>
        <p:guide orient="horz" pos="41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2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EFFE3-BE40-4522-B29A-BE7D42A861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997A8-A979-44CB-9607-FA2E04020C7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BC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sv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4.sv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4.sv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sv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6.sv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sv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sv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sv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42240"/>
            <a:ext cx="12192000" cy="63817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762250" y="2413337"/>
            <a:ext cx="75057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汉仪锐智W" panose="00020600040101010101" pitchFamily="18" charset="-122"/>
                <a:ea typeface="汉仪锐智W" panose="00020600040101010101" pitchFamily="18" charset="-122"/>
              </a:rPr>
              <a:t>滕州市科学技术局</a:t>
            </a:r>
            <a:endParaRPr lang="zh-CN" altLang="en-US" sz="4800" dirty="0">
              <a:latin typeface="汉仪锐智W" panose="00020600040101010101" pitchFamily="18" charset="-122"/>
              <a:ea typeface="汉仪锐智W" panose="00020600040101010101" pitchFamily="18" charset="-122"/>
            </a:endParaRPr>
          </a:p>
          <a:p>
            <a:pPr algn="ctr"/>
            <a:r>
              <a:rPr lang="en-US" altLang="zh-CN" sz="4800" dirty="0">
                <a:latin typeface="汉仪锐智W" panose="00020600040101010101" pitchFamily="18" charset="-122"/>
                <a:ea typeface="汉仪锐智W" panose="00020600040101010101" pitchFamily="18" charset="-122"/>
              </a:rPr>
              <a:t>2021</a:t>
            </a:r>
            <a:r>
              <a:rPr lang="zh-CN" altLang="en-US" sz="4800" dirty="0">
                <a:latin typeface="汉仪锐智W" panose="00020600040101010101" pitchFamily="18" charset="-122"/>
                <a:ea typeface="汉仪锐智W" panose="00020600040101010101" pitchFamily="18" charset="-122"/>
              </a:rPr>
              <a:t>年政府信息公开工作</a:t>
            </a:r>
            <a:endParaRPr lang="zh-CN" altLang="en-US" sz="4800" dirty="0">
              <a:latin typeface="汉仪锐智W" panose="00020600040101010101" pitchFamily="18" charset="-122"/>
              <a:ea typeface="汉仪锐智W" panose="00020600040101010101" pitchFamily="18" charset="-122"/>
            </a:endParaRPr>
          </a:p>
          <a:p>
            <a:pPr algn="ctr"/>
            <a:r>
              <a:rPr lang="zh-CN" altLang="en-US" sz="4800" dirty="0">
                <a:latin typeface="汉仪锐智W" panose="00020600040101010101" pitchFamily="18" charset="-122"/>
                <a:ea typeface="汉仪锐智W" panose="00020600040101010101" pitchFamily="18" charset="-122"/>
              </a:rPr>
              <a:t>年度报告解读</a:t>
            </a:r>
            <a:endParaRPr lang="zh-CN" altLang="en-US" sz="4800" dirty="0">
              <a:latin typeface="汉仪锐智W" panose="00020600040101010101" pitchFamily="18" charset="-122"/>
              <a:ea typeface="汉仪锐智W" panose="00020600040101010101" pitchFamily="18" charset="-122"/>
            </a:endParaRPr>
          </a:p>
        </p:txBody>
      </p:sp>
      <p:sp>
        <p:nvSpPr>
          <p:cNvPr id="10" name="文本框 203"/>
          <p:cNvSpPr txBox="1"/>
          <p:nvPr/>
        </p:nvSpPr>
        <p:spPr>
          <a:xfrm>
            <a:off x="1970891" y="3360420"/>
            <a:ext cx="8297059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sz="1050" dirty="0"/>
          </a:p>
          <a:p>
            <a:pPr algn="ctr"/>
            <a:endParaRPr lang="zh-CN" alt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6250"/>
            <a:ext cx="12192000" cy="6381750"/>
          </a:xfrm>
          <a:prstGeom prst="rect">
            <a:avLst/>
          </a:prstGeom>
        </p:spPr>
      </p:pic>
      <p:sp>
        <p:nvSpPr>
          <p:cNvPr id="4" name="文本框 16"/>
          <p:cNvSpPr txBox="1"/>
          <p:nvPr/>
        </p:nvSpPr>
        <p:spPr>
          <a:xfrm>
            <a:off x="5445641" y="1790116"/>
            <a:ext cx="13004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defTabSz="609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1" sz="280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rgbClr val="23B4EF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9000000" scaled="0"/>
                </a:gradFill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概述</a:t>
            </a:r>
            <a:endParaRPr kumimoji="1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</p:txBody>
      </p:sp>
      <p:sp>
        <p:nvSpPr>
          <p:cNvPr id="13" name="文本框 203"/>
          <p:cNvSpPr txBox="1"/>
          <p:nvPr/>
        </p:nvSpPr>
        <p:spPr>
          <a:xfrm>
            <a:off x="1947470" y="3308222"/>
            <a:ext cx="829705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dirty="0"/>
              <a:t>         本年度报告中所列数据的统计期限自2021年1月1日起至2021年12月31日止。报告通过滕州市政府信息公开门户网站向社会公布，公民、法人及其他组织需要查询报告中相关政府信息公开事项的，可与滕州市科学技术局联系（地址：北辛中路政务中心A416；邮编：277599；联系电话：0632-5512030）。  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6250"/>
            <a:ext cx="12192000" cy="6381750"/>
          </a:xfrm>
          <a:prstGeom prst="rect">
            <a:avLst/>
          </a:prstGeom>
        </p:spPr>
      </p:pic>
      <p:sp>
        <p:nvSpPr>
          <p:cNvPr id="4" name="文本框 16"/>
          <p:cNvSpPr txBox="1"/>
          <p:nvPr/>
        </p:nvSpPr>
        <p:spPr>
          <a:xfrm>
            <a:off x="4886841" y="2422576"/>
            <a:ext cx="24180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defTabSz="609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1" sz="280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rgbClr val="23B4EF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9000000" scaled="0"/>
                </a:gradFill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总体情况</a:t>
            </a:r>
            <a:endParaRPr kumimoji="1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45743" y="1126311"/>
            <a:ext cx="184354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0" i="0" u="none" strike="noStrike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en-US" altLang="zh-CN" sz="7200" b="0" i="0" u="none" strike="noStrike" kern="1200" cap="none" spc="0" normalizeH="0" baseline="0" noProof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203"/>
          <p:cNvSpPr txBox="1"/>
          <p:nvPr/>
        </p:nvSpPr>
        <p:spPr>
          <a:xfrm>
            <a:off x="1947470" y="3651122"/>
            <a:ext cx="829705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dirty="0"/>
              <a:t>         2021年，我局坚持以党的十九大精神为指导，深入贯彻落实习近平总书记重要讲话精神，紧紧围绕经济社会发展和人民群众关切的问题，不断增强政务公开意识，健全工作机制、创新公开机制、完善公开内容、接受社会监督，全力打造法治政府、创新政府、廉洁政府和服务型政府。</a:t>
            </a:r>
            <a:endParaRPr lang="en-US" altLang="zh-C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6250"/>
            <a:ext cx="12192000" cy="638175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81000" y="314325"/>
            <a:ext cx="11430000" cy="6229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16"/>
          <p:cNvSpPr txBox="1"/>
          <p:nvPr/>
        </p:nvSpPr>
        <p:spPr>
          <a:xfrm>
            <a:off x="4955024" y="47627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defTabSz="609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1" sz="280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rgbClr val="23B4EF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9000000" scaled="0"/>
                </a:gradFill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/>
                </a:solidFill>
                <a:sym typeface="汉仪细等线简" panose="00020600040101010101" pitchFamily="18" charset="-122"/>
              </a:rPr>
              <a:t>总体情况</a:t>
            </a:r>
            <a:endParaRPr lang="zh-CN" altLang="en-US" dirty="0">
              <a:solidFill>
                <a:schemeClr val="tx1"/>
              </a:solidFill>
              <a:sym typeface="汉仪细等线简" panose="00020600040101010101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910" y="1339850"/>
            <a:ext cx="1884680" cy="3110865"/>
          </a:xfrm>
          <a:prstGeom prst="rect">
            <a:avLst/>
          </a:prstGeom>
        </p:spPr>
      </p:pic>
      <p:sp>
        <p:nvSpPr>
          <p:cNvPr id="29" name="文本框 40"/>
          <p:cNvSpPr txBox="1"/>
          <p:nvPr/>
        </p:nvSpPr>
        <p:spPr>
          <a:xfrm>
            <a:off x="1023592" y="1339890"/>
            <a:ext cx="234878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B9ED4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一、主动公开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7B9ED4"/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0" name="文本框 2"/>
          <p:cNvSpPr txBox="1"/>
          <p:nvPr/>
        </p:nvSpPr>
        <p:spPr>
          <a:xfrm>
            <a:off x="1021842" y="1847476"/>
            <a:ext cx="3167254" cy="2758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 </a:t>
            </a:r>
            <a:r>
              <a:rPr lang="zh-CN" altLang="en-US" sz="1400" dirty="0">
                <a:solidFill>
                  <a:schemeClr val="accent3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截止2021年12月31日，主动公开政府信息62条。其中通知公告7条，政策文件7条，规划计划4条，财政信息6条，行政权力2条，建议提案9条，重点领域11条，组织管理12条，其他信息4条。同时，通过局门户网站主动公开政府信息，并通过微信公众号等新媒体多渠道、多平台公开政府信息。</a:t>
            </a:r>
            <a:endParaRPr lang="zh-CN" altLang="en-US" sz="1400" dirty="0">
              <a:solidFill>
                <a:schemeClr val="accent3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1" name="文本框 2"/>
          <p:cNvSpPr txBox="1"/>
          <p:nvPr/>
        </p:nvSpPr>
        <p:spPr>
          <a:xfrm>
            <a:off x="763203" y="5432585"/>
            <a:ext cx="3545145" cy="758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 </a:t>
            </a:r>
            <a:r>
              <a:rPr lang="zh-CN" altLang="en-US" sz="1400" dirty="0">
                <a:solidFill>
                  <a:schemeClr val="accent3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2021年，我局未办理政府信息公开申请。</a:t>
            </a:r>
            <a:endParaRPr lang="zh-CN" altLang="en-US" sz="1400" dirty="0">
              <a:solidFill>
                <a:schemeClr val="accent3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2" name="文本框 40"/>
          <p:cNvSpPr txBox="1"/>
          <p:nvPr/>
        </p:nvSpPr>
        <p:spPr>
          <a:xfrm>
            <a:off x="1276821" y="4873665"/>
            <a:ext cx="234878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B9ED4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二、依申请公开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7B9ED4"/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3" name="文本框 40"/>
          <p:cNvSpPr txBox="1"/>
          <p:nvPr/>
        </p:nvSpPr>
        <p:spPr>
          <a:xfrm>
            <a:off x="8005916" y="1339670"/>
            <a:ext cx="234878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B9ED4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三、政府信息管理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7B9ED4"/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4" name="文本框 2"/>
          <p:cNvSpPr txBox="1"/>
          <p:nvPr/>
        </p:nvSpPr>
        <p:spPr>
          <a:xfrm>
            <a:off x="7623011" y="1844911"/>
            <a:ext cx="3616391" cy="1758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 </a:t>
            </a:r>
            <a:r>
              <a:rPr lang="zh-CN" altLang="en-US" sz="1400" dirty="0">
                <a:solidFill>
                  <a:schemeClr val="accent3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进一步做好政府信息公开管理工作，根据滕州市人民政府办公室的要求，我局成立政府信息公开管理工作领导小组，领导小组下设办公室，办公室设在局办公室，负责政府信息公开办理的督办、协调和组织工作。</a:t>
            </a:r>
            <a:endParaRPr lang="zh-CN" altLang="en-US" sz="1400" dirty="0">
              <a:solidFill>
                <a:schemeClr val="accent3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" name="文本框 40"/>
          <p:cNvSpPr txBox="1"/>
          <p:nvPr/>
        </p:nvSpPr>
        <p:spPr>
          <a:xfrm>
            <a:off x="7793990" y="3709035"/>
            <a:ext cx="32746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B9ED4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四、政府信息公开平台建设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7B9ED4"/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" name="文本框 2"/>
          <p:cNvSpPr txBox="1"/>
          <p:nvPr/>
        </p:nvSpPr>
        <p:spPr>
          <a:xfrm>
            <a:off x="7690956" y="4214096"/>
            <a:ext cx="3616391" cy="2091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 </a:t>
            </a:r>
            <a:r>
              <a:rPr lang="zh-CN" altLang="en-US" sz="1400" dirty="0">
                <a:solidFill>
                  <a:schemeClr val="accent3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不断完善滕州市政府信息公开网、局门户网站公开内容，同时积极构建微信公众号等新媒体宣传工作新格局，实现政府信息公开多元化，确保信息公开及时高效。截止2021年12月31日，“滕州科技”微信公众号关注人数已达到287人。</a:t>
            </a:r>
            <a:endParaRPr lang="zh-CN" altLang="en-US" sz="1400" dirty="0">
              <a:solidFill>
                <a:schemeClr val="accent3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" name="文本框 40"/>
          <p:cNvSpPr txBox="1"/>
          <p:nvPr/>
        </p:nvSpPr>
        <p:spPr>
          <a:xfrm>
            <a:off x="4582631" y="4760635"/>
            <a:ext cx="234878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B9ED4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五、监督保障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7B9ED4"/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9" name="文本框 2"/>
          <p:cNvSpPr txBox="1"/>
          <p:nvPr/>
        </p:nvSpPr>
        <p:spPr>
          <a:xfrm>
            <a:off x="4308408" y="5159535"/>
            <a:ext cx="3545145" cy="1091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>
                <a:solidFill>
                  <a:schemeClr val="accent3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  根据我局实际情况，健全工作机制、创新公开机制、完善公开内容、接受社会监督。</a:t>
            </a:r>
            <a:endParaRPr lang="zh-CN" altLang="en-US" sz="1400" dirty="0">
              <a:solidFill>
                <a:schemeClr val="accent3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6250"/>
            <a:ext cx="12192000" cy="6381750"/>
          </a:xfrm>
          <a:prstGeom prst="rect">
            <a:avLst/>
          </a:prstGeom>
        </p:spPr>
      </p:pic>
      <p:sp>
        <p:nvSpPr>
          <p:cNvPr id="4" name="文本框 16"/>
          <p:cNvSpPr txBox="1"/>
          <p:nvPr/>
        </p:nvSpPr>
        <p:spPr>
          <a:xfrm>
            <a:off x="4310896" y="3191561"/>
            <a:ext cx="3098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defTabSz="609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1" sz="280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rgbClr val="23B4EF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9000000" scaled="0"/>
                </a:gradFill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67593" y="1586686"/>
            <a:ext cx="18435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0" i="0" u="none" strike="noStrike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en-US" altLang="zh-CN" sz="7200" b="0" i="0" u="none" strike="noStrike" kern="1200" cap="none" spc="0" normalizeH="0" baseline="0" noProof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203"/>
          <p:cNvSpPr txBox="1"/>
          <p:nvPr/>
        </p:nvSpPr>
        <p:spPr>
          <a:xfrm>
            <a:off x="1947470" y="3961002"/>
            <a:ext cx="8297059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sz="1050" dirty="0"/>
          </a:p>
          <a:p>
            <a:pPr algn="ctr"/>
            <a:endParaRPr lang="zh-CN" altLang="en-US" sz="1050" dirty="0"/>
          </a:p>
        </p:txBody>
      </p:sp>
      <p:sp>
        <p:nvSpPr>
          <p:cNvPr id="6" name="文本框 16"/>
          <p:cNvSpPr txBox="1"/>
          <p:nvPr/>
        </p:nvSpPr>
        <p:spPr>
          <a:xfrm>
            <a:off x="1154430" y="3191510"/>
            <a:ext cx="446976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defTabSz="609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1" sz="280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rgbClr val="23B4EF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9000000" scaled="0"/>
                </a:gradFill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主动公开政府</a:t>
            </a:r>
            <a:endParaRPr kumimoji="1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信息情况</a:t>
            </a:r>
            <a:endParaRPr kumimoji="1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287010" y="1256030"/>
            <a:ext cx="5028565" cy="46393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6250"/>
            <a:ext cx="12192000" cy="6381750"/>
          </a:xfrm>
          <a:prstGeom prst="rect">
            <a:avLst/>
          </a:prstGeom>
        </p:spPr>
      </p:pic>
      <p:sp>
        <p:nvSpPr>
          <p:cNvPr id="4" name="文本框 16"/>
          <p:cNvSpPr txBox="1"/>
          <p:nvPr/>
        </p:nvSpPr>
        <p:spPr>
          <a:xfrm>
            <a:off x="1679456" y="2089201"/>
            <a:ext cx="8564880" cy="4399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defTabSz="609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1" sz="280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rgbClr val="23B4EF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9000000" scaled="0"/>
                </a:gradFill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收到和处理政府信息公开申请情况</a:t>
            </a:r>
            <a:endParaRPr kumimoji="1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    </a:t>
            </a:r>
            <a:r>
              <a: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一、本年新收政府信息公开申请数量：</a:t>
            </a: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0</a:t>
            </a: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    </a:t>
            </a:r>
            <a:r>
              <a: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二、上年结转政府信息公开申请数量</a:t>
            </a:r>
            <a:r>
              <a:rPr lang="zh-CN" altLang="en-US" sz="2400" noProof="0" dirty="0">
                <a:solidFill>
                  <a:prstClr val="black"/>
                </a:solidFill>
                <a:effectLst/>
                <a:sym typeface="汉仪细等线简" panose="00020600040101010101" pitchFamily="18" charset="-122"/>
              </a:rPr>
              <a:t>：</a:t>
            </a: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0</a:t>
            </a:r>
            <a:endParaRPr kumimoji="1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    </a:t>
            </a:r>
            <a:r>
              <a: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三、本年度办理结果：</a:t>
            </a: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0</a:t>
            </a:r>
            <a:endParaRPr kumimoji="1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    四、结转下年度继续办理</a:t>
            </a:r>
            <a:r>
              <a: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：</a:t>
            </a: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0</a:t>
            </a:r>
            <a:endParaRPr kumimoji="1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53668" y="888821"/>
            <a:ext cx="18435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0" i="0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en-US" altLang="zh-CN" sz="7200" b="0" i="0" kern="1200" cap="none" spc="0" normalizeH="0" baseline="0" noProof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203"/>
          <p:cNvSpPr txBox="1"/>
          <p:nvPr/>
        </p:nvSpPr>
        <p:spPr>
          <a:xfrm>
            <a:off x="1947470" y="3961002"/>
            <a:ext cx="8297059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sz="1050" dirty="0"/>
          </a:p>
          <a:p>
            <a:pPr algn="ctr"/>
            <a:endParaRPr lang="zh-CN" alt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6250"/>
            <a:ext cx="12192000" cy="6381750"/>
          </a:xfrm>
          <a:prstGeom prst="rect">
            <a:avLst/>
          </a:prstGeom>
        </p:spPr>
      </p:pic>
      <p:sp>
        <p:nvSpPr>
          <p:cNvPr id="4" name="文本框 16"/>
          <p:cNvSpPr txBox="1"/>
          <p:nvPr/>
        </p:nvSpPr>
        <p:spPr>
          <a:xfrm>
            <a:off x="1836936" y="2221281"/>
            <a:ext cx="744728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defTabSz="609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1" sz="280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rgbClr val="23B4EF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9000000" scaled="0"/>
                </a:gradFill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因政府信息公开工作被申请</a:t>
            </a:r>
            <a:endParaRPr kumimoji="1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行政复议、提起行政诉讼情况</a:t>
            </a:r>
            <a:endParaRPr kumimoji="1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77468" y="1020901"/>
            <a:ext cx="18435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0" i="0" u="none" strike="noStrike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en-US" altLang="zh-CN" sz="7200" b="0" i="0" u="none" strike="noStrike" kern="1200" cap="none" spc="0" normalizeH="0" baseline="0" noProof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203"/>
          <p:cNvSpPr txBox="1"/>
          <p:nvPr/>
        </p:nvSpPr>
        <p:spPr>
          <a:xfrm>
            <a:off x="1947470" y="3961002"/>
            <a:ext cx="8297059" cy="575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sz="1050" dirty="0"/>
          </a:p>
          <a:p>
            <a:pPr algn="ctr"/>
            <a:endParaRPr lang="en-US" altLang="zh-CN" sz="1050" dirty="0"/>
          </a:p>
          <a:p>
            <a:pPr algn="ctr"/>
            <a:endParaRPr lang="zh-CN" altLang="en-US" sz="105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3045" y="3724275"/>
            <a:ext cx="613410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6250"/>
            <a:ext cx="12192000" cy="6381750"/>
          </a:xfrm>
          <a:prstGeom prst="rect">
            <a:avLst/>
          </a:prstGeom>
        </p:spPr>
      </p:pic>
      <p:sp>
        <p:nvSpPr>
          <p:cNvPr id="4" name="文本框 16"/>
          <p:cNvSpPr txBox="1"/>
          <p:nvPr/>
        </p:nvSpPr>
        <p:spPr>
          <a:xfrm>
            <a:off x="1999615" y="2219960"/>
            <a:ext cx="839978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defTabSz="609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1" sz="280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rgbClr val="23B4EF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9000000" scaled="0"/>
                </a:gradFill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存在的主要问题及改进情况</a:t>
            </a:r>
            <a:endParaRPr kumimoji="1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存在问题：</a:t>
            </a:r>
            <a:r>
              <a:rPr kumimoji="1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一是公开内容不够全面完善；二是部分信息更新还不够及时。</a:t>
            </a:r>
            <a:endParaRPr kumimoji="1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改进措施：</a:t>
            </a:r>
            <a:r>
              <a:rPr lang="zh-CN" altLang="en-US" sz="2000" noProof="0" dirty="0">
                <a:solidFill>
                  <a:prstClr val="black"/>
                </a:solidFill>
                <a:effectLst/>
                <a:sym typeface="+mn-ea"/>
              </a:rPr>
              <a:t>一是加强培训力度，进一步提高机关全体人员对政务公开工作重要性的认识，增强责任意识；二是进一步增强政府信息主动公开意识，</a:t>
            </a:r>
            <a:endParaRPr lang="zh-CN" altLang="en-US" sz="2000" noProof="0" dirty="0">
              <a:solidFill>
                <a:prstClr val="black"/>
              </a:solidFill>
              <a:effectLst/>
              <a:sym typeface="+mn-ea"/>
            </a:endParaRPr>
          </a:p>
          <a:p>
            <a:pPr marL="0" marR="0" lvl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solidFill>
                  <a:prstClr val="black"/>
                </a:solidFill>
                <a:effectLst/>
                <a:sym typeface="+mn-ea"/>
              </a:rPr>
              <a:t>及时更新政府信息公开目录，提高信息时效性；三是要提升政务公开的能力，不断加强业务学习，补齐工作短板，确保政务公开工作落实到位。</a:t>
            </a:r>
            <a:endParaRPr lang="zh-CN" altLang="en-US" sz="2000" dirty="0"/>
          </a:p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77468" y="1020901"/>
            <a:ext cx="184354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0" i="0" u="none" strike="noStrike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05</a:t>
            </a:r>
            <a:endParaRPr kumimoji="0" lang="en-US" altLang="zh-CN" sz="7200" b="0" i="0" u="none" strike="noStrike" kern="1200" cap="none" spc="0" normalizeH="0" baseline="0" noProof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6250"/>
            <a:ext cx="12192000" cy="6381750"/>
          </a:xfrm>
          <a:prstGeom prst="rect">
            <a:avLst/>
          </a:prstGeom>
        </p:spPr>
      </p:pic>
      <p:sp>
        <p:nvSpPr>
          <p:cNvPr id="4" name="文本框 16"/>
          <p:cNvSpPr txBox="1"/>
          <p:nvPr/>
        </p:nvSpPr>
        <p:spPr>
          <a:xfrm>
            <a:off x="1999615" y="2219960"/>
            <a:ext cx="8399780" cy="341503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defTabSz="609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1" sz="280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rgbClr val="23B4EF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9000000" scaled="0"/>
                </a:gradFill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其他需要报告的事项</a:t>
            </a:r>
            <a:endParaRPr kumimoji="1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    </a:t>
            </a:r>
            <a:r>
              <a:rPr kumimoji="1" lang="zh-CN" altLang="en-US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2021年，我局政府信息公开工作未发生《政府信息公开信息处理费管理办法》所列情况，无收费及减免情况。2021年，我局共承办人大建议、政协提案7件。其中，人大建议2件，政协提案5件，目前已办理完毕，并进行了逐一答复，做到了办理迅速、答复及时、代表和委员满意。</a:t>
            </a:r>
            <a:endParaRPr kumimoji="1" lang="zh-CN" altLang="en-US" sz="20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77468" y="1020901"/>
            <a:ext cx="184354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0" i="0" u="none" strike="noStrike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06</a:t>
            </a:r>
            <a:endParaRPr kumimoji="0" lang="en-US" altLang="zh-CN" sz="7200" b="0" i="0" u="none" strike="noStrike" kern="1200" cap="none" spc="0" normalizeH="0" baseline="0" noProof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6250"/>
            <a:ext cx="12192000" cy="6381750"/>
          </a:xfrm>
          <a:prstGeom prst="rect">
            <a:avLst/>
          </a:prstGeom>
        </p:spPr>
      </p:pic>
      <p:sp>
        <p:nvSpPr>
          <p:cNvPr id="4" name="文本框 16"/>
          <p:cNvSpPr txBox="1"/>
          <p:nvPr/>
        </p:nvSpPr>
        <p:spPr>
          <a:xfrm>
            <a:off x="4983103" y="3044279"/>
            <a:ext cx="29768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defTabSz="609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1" sz="2800" i="0" u="none" strike="noStrike" kern="0" cap="none" spc="0" normalizeH="0" baseline="0">
                <a:ln>
                  <a:noFill/>
                </a:ln>
                <a:gradFill>
                  <a:gsLst>
                    <a:gs pos="0">
                      <a:srgbClr val="23B4EF"/>
                    </a:gs>
                    <a:gs pos="100000">
                      <a:schemeClr val="accent5">
                        <a:lumMod val="75000"/>
                      </a:schemeClr>
                    </a:gs>
                  </a:gsLst>
                  <a:lin ang="9000000" scaled="0"/>
                </a:gradFill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sym typeface="汉仪细等线简" panose="00020600040101010101" pitchFamily="18" charset="-122"/>
              </a:rPr>
              <a:t>谢谢观看！</a:t>
            </a:r>
            <a:endParaRPr kumimoji="1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sym typeface="汉仪细等线简" panose="00020600040101010101" pitchFamily="18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8595,&quot;width&quot;:9315}"/>
</p:tagLst>
</file>

<file path=ppt/tags/tag2.xml><?xml version="1.0" encoding="utf-8"?>
<p:tagLst xmlns:p="http://schemas.openxmlformats.org/presentationml/2006/main">
  <p:tag name="ISLIDE.GUIDESSETTING" val="{&quot;Id&quot;:null,&quot;Name&quot;:&quot;无&quot;,&quot;HeaderHeight&quot;:1.0204081632653061,&quot;FooterHeight&quot;:1.3,&quot;SideMargin&quot;:1.0,&quot;TopMargin&quot;:1.3,&quot;BottomMargin&quot;:1.3,&quot;IntervalMargin&quot;:1.9000000000000001,&quot;SettingType&quot;:&quot;System&quot;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1244</Words>
  <Application>WPS 演示</Application>
  <PresentationFormat>宽屏</PresentationFormat>
  <Paragraphs>88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4" baseType="lpstr">
      <vt:lpstr>Arial</vt:lpstr>
      <vt:lpstr>宋体</vt:lpstr>
      <vt:lpstr>Wingdings</vt:lpstr>
      <vt:lpstr>汉仪锐智W</vt:lpstr>
      <vt:lpstr>思源黑体 CN Bold</vt:lpstr>
      <vt:lpstr>黑体</vt:lpstr>
      <vt:lpstr>汉仪细等线简</vt:lpstr>
      <vt:lpstr>Arial Black</vt:lpstr>
      <vt:lpstr>微软雅黑</vt:lpstr>
      <vt:lpstr>思源黑体 CN Light</vt:lpstr>
      <vt:lpstr>Calibri</vt:lpstr>
      <vt:lpstr>Arial Unicode MS</vt:lpstr>
      <vt:lpstr>等线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懿懿UU</dc:creator>
  <cp:lastModifiedBy>小@黑孩</cp:lastModifiedBy>
  <cp:revision>5</cp:revision>
  <dcterms:created xsi:type="dcterms:W3CDTF">2021-08-01T10:32:00Z</dcterms:created>
  <dcterms:modified xsi:type="dcterms:W3CDTF">2022-01-21T05:46:33Z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2052-11.1.0.11194</vt:lpwstr>
  </property>
  <property fmtid="{D5CDD505-2E9C-101B-9397-08002B2CF9AE}" pid="3" name="KSOTemplateUUID">
    <vt:lpwstr>v1.0_mb_aWcyb1oICaP9Y6ju0mIuaQ==</vt:lpwstr>
  </property>
  <property fmtid="{D5CDD505-2E9C-101B-9397-08002B2CF9AE}" pid="4" name="ICV">
    <vt:lpwstr>9BAF23159F3141C191192F2C5DACB013</vt:lpwstr>
  </property>
</Properties>
</file>